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1023" r:id="rId3"/>
    <p:sldId id="1010" r:id="rId4"/>
    <p:sldId id="1011" r:id="rId5"/>
    <p:sldId id="1012" r:id="rId6"/>
    <p:sldId id="1013" r:id="rId7"/>
    <p:sldId id="1105" r:id="rId8"/>
    <p:sldId id="1162" r:id="rId9"/>
    <p:sldId id="259" r:id="rId10"/>
    <p:sldId id="1131" r:id="rId11"/>
    <p:sldId id="1141" r:id="rId12"/>
    <p:sldId id="1135" r:id="rId13"/>
    <p:sldId id="1188" r:id="rId14"/>
    <p:sldId id="1196" r:id="rId15"/>
    <p:sldId id="1197" r:id="rId16"/>
    <p:sldId id="1194" r:id="rId17"/>
    <p:sldId id="1195" r:id="rId18"/>
    <p:sldId id="260" r:id="rId19"/>
    <p:sldId id="1187" r:id="rId20"/>
    <p:sldId id="263" r:id="rId21"/>
    <p:sldId id="267" r:id="rId22"/>
    <p:sldId id="262" r:id="rId23"/>
    <p:sldId id="1159" r:id="rId24"/>
    <p:sldId id="1146" r:id="rId25"/>
    <p:sldId id="1163" r:id="rId26"/>
    <p:sldId id="1164" r:id="rId27"/>
    <p:sldId id="1165" r:id="rId28"/>
    <p:sldId id="257" r:id="rId29"/>
    <p:sldId id="258" r:id="rId30"/>
    <p:sldId id="1190" r:id="rId31"/>
    <p:sldId id="1191" r:id="rId32"/>
    <p:sldId id="261" r:id="rId33"/>
    <p:sldId id="1192" r:id="rId34"/>
    <p:sldId id="1193" r:id="rId35"/>
    <p:sldId id="264" r:id="rId36"/>
    <p:sldId id="265" r:id="rId37"/>
    <p:sldId id="1160" r:id="rId38"/>
    <p:sldId id="11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2"/>
    <p:restoredTop sz="96327"/>
  </p:normalViewPr>
  <p:slideViewPr>
    <p:cSldViewPr snapToGrid="0">
      <p:cViewPr varScale="1">
        <p:scale>
          <a:sx n="111" d="100"/>
          <a:sy n="111" d="100"/>
        </p:scale>
        <p:origin x="23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e18b39bf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e18b39bf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e18b39bf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e18b39bf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18b39b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18b39b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90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e18b39bf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e18b39bf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e18b39b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e18b39b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e18b39b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e18b39b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e18b39b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e18b39b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e18b39bf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e18b39bf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e18b39bf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e18b39bf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4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emanticscholar.org/product/api/galler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emanticscholar.org/product/api/galler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emanticscholar.org/api-gallery/better-togeth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romedmail.org/promed-post/?id=20090113.0142" TargetMode="External"/><Relationship Id="rId4" Type="http://schemas.openxmlformats.org/officeDocument/2006/relationships/hyperlink" Target="https://www.who.int/emergencies/disease-outbreak-news/item/2009_01_14a-e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0" y="432356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B3A6C"/>
                </a:solidFill>
              </a:rPr>
              <a:t>Better Together: </a:t>
            </a:r>
            <a:br>
              <a:rPr lang="en-US" dirty="0">
                <a:solidFill>
                  <a:srgbClr val="2B3A6C"/>
                </a:solidFill>
              </a:rPr>
            </a:br>
            <a:r>
              <a:rPr lang="en-US" dirty="0">
                <a:solidFill>
                  <a:srgbClr val="2B3A6C"/>
                </a:solidFill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0" y="3052165"/>
            <a:ext cx="9144000" cy="25799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hlinkClick r:id="rId2"/>
              </a:rPr>
              <a:t>https://kwchurch.github.io/</a:t>
            </a:r>
            <a:r>
              <a:rPr lang="en-US" sz="3600" dirty="0"/>
              <a:t> </a:t>
            </a:r>
          </a:p>
          <a:p>
            <a:pPr algn="l"/>
            <a:r>
              <a:rPr lang="en-US" sz="3600" dirty="0"/>
              <a:t>Kenneth Church</a:t>
            </a:r>
          </a:p>
          <a:p>
            <a:pPr algn="l"/>
            <a:r>
              <a:rPr lang="en-US" sz="3600" i="0" dirty="0">
                <a:solidFill>
                  <a:srgbClr val="2B3A6C"/>
                </a:solidFill>
                <a:effectLst/>
              </a:rPr>
              <a:t>Sept 2023</a:t>
            </a:r>
            <a:endParaRPr lang="en-US" sz="3600" dirty="0"/>
          </a:p>
          <a:p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B04925-C011-8469-4990-0AFB0B2A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33" y="200146"/>
            <a:ext cx="6225497" cy="622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00F190B2-E45E-86AA-48BD-2E1B3896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9" y="1253331"/>
            <a:ext cx="7025151" cy="52081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5408186" y="3857391"/>
            <a:ext cx="1681976" cy="1289642"/>
          </a:xfrm>
          <a:prstGeom prst="wedgeRoundRectCallout">
            <a:avLst>
              <a:gd name="adj1" fmla="val -294839"/>
              <a:gd name="adj2" fmla="val -2248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5564777" y="3164921"/>
            <a:ext cx="1577582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E2E57E16-4208-9E25-E2C8-925B0F9D356D}"/>
              </a:ext>
            </a:extLst>
          </p:cNvPr>
          <p:cNvSpPr/>
          <p:nvPr/>
        </p:nvSpPr>
        <p:spPr>
          <a:xfrm>
            <a:off x="2572524" y="2857156"/>
            <a:ext cx="1491476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YouTube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11387479" cy="1325563"/>
          </a:xfrm>
        </p:spPr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https://www.semanticscholar.org/product/api/gallery</a:t>
            </a:r>
            <a:r>
              <a:rPr lang="en-US" sz="40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4DD56286-0B47-2BE0-17B6-7CE75025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17" y="1325563"/>
            <a:ext cx="11927142" cy="5601665"/>
          </a:xfrm>
        </p:spPr>
      </p:pic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More than Word Overlap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Better Together: </a:t>
            </a:r>
          </a:p>
          <a:p>
            <a:pPr lvl="2"/>
            <a:r>
              <a:rPr lang="en-US" dirty="0"/>
              <a:t>Text (word overlap) + </a:t>
            </a:r>
          </a:p>
          <a:p>
            <a:pPr lvl="2"/>
            <a:r>
              <a:rPr lang="en-US" dirty="0"/>
              <a:t>Context (citations)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351A68A1-4FA7-F1B1-5B84-12AC494AB4E9}"/>
              </a:ext>
            </a:extLst>
          </p:cNvPr>
          <p:cNvSpPr/>
          <p:nvPr/>
        </p:nvSpPr>
        <p:spPr>
          <a:xfrm>
            <a:off x="9272469" y="2635814"/>
            <a:ext cx="1526519" cy="1104913"/>
          </a:xfrm>
          <a:prstGeom prst="wedgeRoundRectCallout">
            <a:avLst>
              <a:gd name="adj1" fmla="val -89029"/>
              <a:gd name="adj2" fmla="val 211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Dups: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Not Good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07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361B-B5F0-D489-874A-059B14D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https://www.semanticscholar.org/product/api/gallery</a:t>
            </a:r>
            <a:r>
              <a:rPr lang="en-US" sz="3600" dirty="0"/>
              <a:t>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D30DC-9DEC-0EA2-DD40-ED3D86FE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45" y="1427328"/>
            <a:ext cx="12160991" cy="5591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5D902-2585-81AA-EE4F-2064188C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7CA4-FFD8-CDDB-C9DB-44651BC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DBD2DAD5-1451-3BF9-837D-B57ED3AE3149}"/>
              </a:ext>
            </a:extLst>
          </p:cNvPr>
          <p:cNvSpPr/>
          <p:nvPr/>
        </p:nvSpPr>
        <p:spPr>
          <a:xfrm>
            <a:off x="10056019" y="6270675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click here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3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3CCC2-F2B5-A684-2DBD-145F30D97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33E1C-F753-6AD4-9A9C-A1C6FA03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3AA065-E908-2705-E238-9325AE5DDF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40997" y="251700"/>
            <a:ext cx="7898621" cy="6354600"/>
          </a:xfrm>
        </p:spPr>
      </p:pic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E29F70B5-7DFB-7085-B38C-84B1B7F107AE}"/>
              </a:ext>
            </a:extLst>
          </p:cNvPr>
          <p:cNvSpPr/>
          <p:nvPr/>
        </p:nvSpPr>
        <p:spPr>
          <a:xfrm>
            <a:off x="6718179" y="2613075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&lt;return&gt;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8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948EF7-A526-038D-4F15-67FD222E6CB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6837"/>
            <a:ext cx="9885286" cy="5923903"/>
          </a:xfrm>
        </p:spPr>
      </p:pic>
      <p:pic>
        <p:nvPicPr>
          <p:cNvPr id="10" name="Content Placeholder 9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47BEDA1B-2DFE-51EF-A9CC-67FC895DDFC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931348" y="173744"/>
            <a:ext cx="12227881" cy="4371916"/>
          </a:xfrm>
          <a:ln>
            <a:solidFill>
              <a:schemeClr val="accent1"/>
            </a:solidFill>
          </a:ln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279F2BD-F998-CFB4-E3A5-D835E39B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0058E46-D55B-F46D-D20E-9650144A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16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2B666A-4443-7A21-FF97-B06D00760EB9}"/>
              </a:ext>
            </a:extLst>
          </p:cNvPr>
          <p:cNvSpPr txBox="1"/>
          <p:nvPr/>
        </p:nvSpPr>
        <p:spPr>
          <a:xfrm>
            <a:off x="2123303" y="6204282"/>
            <a:ext cx="9111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https://www.semanticscholar.org/api-gallery/better-together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0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20C9-E5AC-EF41-05AE-997AFAD9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Times" pitchFamily="2" charset="0"/>
              </a:rPr>
              <a:t>CS6120: Practical Natural Language Processing</a:t>
            </a:r>
            <a:br>
              <a:rPr lang="en-US" sz="3600" b="1" i="0" dirty="0">
                <a:solidFill>
                  <a:srgbClr val="000000"/>
                </a:solidFill>
                <a:effectLst/>
                <a:latin typeface="Times" pitchFamily="2" charset="0"/>
              </a:rPr>
            </a:br>
            <a:r>
              <a:rPr lang="en-US" sz="3600" i="0" dirty="0">
                <a:solidFill>
                  <a:srgbClr val="000000"/>
                </a:solidFill>
                <a:effectLst/>
                <a:latin typeface="Times" pitchFamily="2" charset="0"/>
                <a:hlinkClick r:id="rId2"/>
              </a:rPr>
              <a:t>https://kwchurch.github.io/</a:t>
            </a:r>
            <a:r>
              <a:rPr lang="en-US" sz="3600" i="0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F97F5-8632-34EE-CBB3-996C6554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98FF1-31AD-38F2-03DD-E8435434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pic>
        <p:nvPicPr>
          <p:cNvPr id="14" name="Content Placeholder 13" descr="A white sheet with text on it&#10;&#10;Description automatically generated">
            <a:extLst>
              <a:ext uri="{FF2B5EF4-FFF2-40B4-BE49-F238E27FC236}">
                <a16:creationId xmlns:a16="http://schemas.microsoft.com/office/drawing/2014/main" id="{9D2E6113-96E5-75ED-2C8D-539B5D529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2884" y="1825625"/>
            <a:ext cx="9546231" cy="4351338"/>
          </a:xfrm>
        </p:spPr>
      </p:pic>
    </p:spTree>
    <p:extLst>
      <p:ext uri="{BB962C8B-B14F-4D97-AF65-F5344CB8AC3E}">
        <p14:creationId xmlns:p14="http://schemas.microsoft.com/office/powerpoint/2010/main" val="2226077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062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41F174-8008-9165-A5D0-FFE9B6FE2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79"/>
          <a:stretch/>
        </p:blipFill>
        <p:spPr>
          <a:xfrm>
            <a:off x="9892861" y="37420"/>
            <a:ext cx="2299139" cy="2348593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1EF148-6457-352D-D9E2-95D10E1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0825"/>
            <a:ext cx="1930140" cy="2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2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A638F5-0F7A-3310-068A-1809B597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Challenge: </a:t>
            </a:r>
            <a:br>
              <a:rPr lang="en-US" dirty="0"/>
            </a:br>
            <a:r>
              <a:rPr lang="en-US" dirty="0"/>
              <a:t>Reasoning with Large Collections of Documents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EDBD2-6AED-8ABD-3368-DFC26520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Documents that match query</a:t>
            </a:r>
          </a:p>
          <a:p>
            <a:pPr lvl="1"/>
            <a:r>
              <a:rPr lang="en-US" dirty="0"/>
              <a:t>Documents in field/subfield/topic/venue</a:t>
            </a:r>
          </a:p>
          <a:p>
            <a:pPr lvl="1"/>
            <a:r>
              <a:rPr lang="en-US" dirty="0"/>
              <a:t>Documents by certain authors</a:t>
            </a:r>
          </a:p>
          <a:p>
            <a:pPr lvl="1"/>
            <a:r>
              <a:rPr lang="en-US" dirty="0"/>
              <a:t>WHO: time/space/disease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717DB-01F2-05EE-BD03-149DA458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4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2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1B804D0B-09C3-189E-58BC-FB77E5AD115B}"/>
              </a:ext>
            </a:extLst>
          </p:cNvPr>
          <p:cNvSpPr/>
          <p:nvPr/>
        </p:nvSpPr>
        <p:spPr>
          <a:xfrm>
            <a:off x="9134777" y="5386939"/>
            <a:ext cx="2973486" cy="1426714"/>
          </a:xfrm>
          <a:prstGeom prst="wedgeRoundRectCallout">
            <a:avLst>
              <a:gd name="adj1" fmla="val 2972"/>
              <a:gd name="adj2" fmla="val -15096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90% of literature published after I went to grad school 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 b="1"/>
              <a:t>Intrinsic Evaluation</a:t>
            </a:r>
            <a:r>
              <a:rPr lang="en-GB"/>
              <a:t>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0" name="Google Shape;70;p15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815031-F640-4CE9-9F6B-D7D105BA2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1FEB2-C4E1-36B3-3697-E84EFCF4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77" name="Google Shape;77;p16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/>
            <a:endParaRPr sz="24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BB9CF-8E9A-0A44-97E0-D5EA33E5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8ACC1-7EAF-08E2-CE7A-D9FE6D55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CE32-060F-CD40-1F12-847F8F58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38" y="138906"/>
            <a:ext cx="712241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WHO/</a:t>
            </a:r>
            <a:r>
              <a:rPr lang="en-US" sz="4800" dirty="0" err="1"/>
              <a:t>ProMed</a:t>
            </a:r>
            <a:r>
              <a:rPr lang="en-US" sz="4800" dirty="0"/>
              <a:t> Application</a:t>
            </a:r>
            <a:br>
              <a:rPr lang="en-US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(Is Freeware &gt;&gt; Legit/Official/$$$ 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1C77-9A33-FECD-66C5-39635F69B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186" y="1541304"/>
            <a:ext cx="7080113" cy="51777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WHO: </a:t>
            </a:r>
          </a:p>
          <a:p>
            <a:pPr lvl="1"/>
            <a:r>
              <a:rPr lang="en-US" dirty="0"/>
              <a:t>Mandate to issue alerts</a:t>
            </a:r>
          </a:p>
          <a:p>
            <a:pPr lvl="1"/>
            <a:r>
              <a:rPr lang="en-US" dirty="0"/>
              <a:t>There are rumors that</a:t>
            </a:r>
          </a:p>
          <a:p>
            <a:pPr lvl="2"/>
            <a:r>
              <a:rPr lang="en-US" dirty="0"/>
              <a:t>WHO is subject to political pressure</a:t>
            </a:r>
          </a:p>
          <a:p>
            <a:r>
              <a:rPr lang="en-US" dirty="0" err="1"/>
              <a:t>ProMed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Crowd-sourced alternative</a:t>
            </a:r>
          </a:p>
          <a:p>
            <a:pPr lvl="1"/>
            <a:r>
              <a:rPr lang="en-US" dirty="0"/>
              <a:t>Less subject to political pressure</a:t>
            </a:r>
          </a:p>
          <a:p>
            <a:r>
              <a:rPr lang="en-US" dirty="0"/>
              <a:t>Question(s): </a:t>
            </a:r>
          </a:p>
          <a:p>
            <a:pPr lvl="1"/>
            <a:r>
              <a:rPr lang="en-US" dirty="0"/>
              <a:t>Who scoops who?  Credibility?</a:t>
            </a:r>
          </a:p>
          <a:p>
            <a:r>
              <a:rPr lang="en-US" dirty="0"/>
              <a:t>Data </a:t>
            </a:r>
          </a:p>
          <a:p>
            <a:pPr lvl="1"/>
            <a:r>
              <a:rPr lang="en-US" dirty="0"/>
              <a:t>WHO: 3k URLs (102/year since 1996)</a:t>
            </a:r>
          </a:p>
          <a:p>
            <a:pPr lvl="1"/>
            <a:r>
              <a:rPr lang="en-US" dirty="0" err="1"/>
              <a:t>ProMed</a:t>
            </a:r>
            <a:r>
              <a:rPr lang="en-US" dirty="0"/>
              <a:t>:  </a:t>
            </a:r>
            <a:r>
              <a:rPr lang="en-US" dirty="0">
                <a:solidFill>
                  <a:srgbClr val="090909"/>
                </a:solidFill>
                <a:effectLst/>
              </a:rPr>
              <a:t>65k URLs (2384/year since 1996)</a:t>
            </a:r>
          </a:p>
          <a:p>
            <a:r>
              <a:rPr lang="en-US" dirty="0">
                <a:solidFill>
                  <a:srgbClr val="090909"/>
                </a:solidFill>
              </a:rPr>
              <a:t>Method: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Map contents of URLs </a:t>
            </a:r>
            <a:r>
              <a:rPr lang="en-US" dirty="0">
                <a:solidFill>
                  <a:srgbClr val="090909"/>
                </a:solidFill>
                <a:effectLst/>
                <a:sym typeface="Wingdings" pitchFamily="2" charset="2"/>
              </a:rPr>
              <a:t> Vectors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Find matches with ANN (approximate nearest neighbors)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B6D2DC60-B587-4E86-0603-055A5F8A6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5285" y="166809"/>
            <a:ext cx="3844677" cy="65179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8FFAD-B902-9E6F-9B75-B7D46C56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51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84" name="Google Shape;84;p17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Repeat to reach final paper 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endParaRPr sz="2400" b="1">
              <a:solidFill>
                <a:schemeClr val="dk1"/>
              </a:solidFill>
            </a:endParaRPr>
          </a:p>
          <a:p>
            <a:endParaRPr sz="2400"/>
          </a:p>
          <a:p>
            <a:pPr marL="609585"/>
            <a:endParaRPr sz="24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08EE6-1B65-6E66-A423-E4DDFDBA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F5EF1-BA4C-1912-5F2C-D7D413C2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1" name="Google Shape;91;p18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endParaRPr sz="2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9250467" y="2784767"/>
            <a:ext cx="1571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= 2-hop</a:t>
            </a:r>
            <a:endParaRPr sz="2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8DE6A-486C-2791-B717-2CD3B9D5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98DDE-3C85-9846-1C84-B3DD9510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Classification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99" name="Google Shape;99;p19"/>
          <p:cNvSpPr txBox="1"/>
          <p:nvPr/>
        </p:nvSpPr>
        <p:spPr>
          <a:xfrm>
            <a:off x="498767" y="1714533"/>
            <a:ext cx="6134800" cy="2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en-GB" sz="2400"/>
              <a:t>Randomly pick start paper </a:t>
            </a:r>
            <a:r>
              <a:rPr lang="en-GB" sz="2400" b="1"/>
              <a:t>a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Jump to any referenced or citing paper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Repeat to reach final paper </a:t>
            </a:r>
            <a:r>
              <a:rPr lang="en-GB" sz="2400" b="1"/>
              <a:t>b</a:t>
            </a:r>
            <a:endParaRPr sz="2400" b="1"/>
          </a:p>
          <a:p>
            <a:pPr marL="609585" indent="-423323">
              <a:buSzPts val="1400"/>
              <a:buChar char="-"/>
            </a:pPr>
            <a:r>
              <a:rPr lang="en-GB" sz="2400"/>
              <a:t>Verify the shortest path between </a:t>
            </a:r>
            <a:r>
              <a:rPr lang="en-GB" sz="2400" b="1"/>
              <a:t>a</a:t>
            </a:r>
            <a:r>
              <a:rPr lang="en-GB" sz="2400"/>
              <a:t> and </a:t>
            </a:r>
            <a:r>
              <a:rPr lang="en-GB" sz="2400" b="1"/>
              <a:t>b</a:t>
            </a:r>
            <a:r>
              <a:rPr lang="en-GB" sz="2400"/>
              <a:t> is in [1,4]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It’s cheap to collect these of random walks, we have 3M</a:t>
            </a:r>
            <a:endParaRPr sz="2400"/>
          </a:p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Hypothesis: representation models should have higher similarity for 1 hop than 2-4 hops. </a:t>
            </a:r>
            <a:endParaRPr sz="2400">
              <a:solidFill>
                <a:schemeClr val="dk1"/>
              </a:solidFill>
            </a:endParaRPr>
          </a:p>
          <a:p>
            <a:endParaRPr sz="24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22EDC-471B-CE42-9DB8-207FD9A7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94027-14A2-48AC-E944-1E04B380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15600" y="181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Intrinsic Evaluation - Random Walk Forecasting</a:t>
            </a:r>
            <a:endParaRPr/>
          </a:p>
          <a:p>
            <a:pPr>
              <a:spcBef>
                <a:spcPts val="0"/>
              </a:spcBef>
            </a:pPr>
            <a:endParaRPr sz="5333" b="1"/>
          </a:p>
        </p:txBody>
      </p:sp>
      <p:sp>
        <p:nvSpPr>
          <p:cNvPr id="106" name="Google Shape;106;p20"/>
          <p:cNvSpPr txBox="1"/>
          <p:nvPr/>
        </p:nvSpPr>
        <p:spPr>
          <a:xfrm>
            <a:off x="498767" y="1714533"/>
            <a:ext cx="6134800" cy="5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Can assign walks to bins for forecast evaluation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dk1"/>
              </a:buClr>
              <a:buSzPts val="1400"/>
              <a:buChar char="-"/>
            </a:pPr>
            <a:r>
              <a:rPr lang="en-GB" sz="2400">
                <a:solidFill>
                  <a:schemeClr val="dk1"/>
                </a:solidFill>
              </a:rPr>
              <a:t>Walk bin = max(bin(</a:t>
            </a:r>
            <a:r>
              <a:rPr lang="en-GB" sz="2400" b="1">
                <a:solidFill>
                  <a:schemeClr val="dk1"/>
                </a:solidFill>
              </a:rPr>
              <a:t>a</a:t>
            </a:r>
            <a:r>
              <a:rPr lang="en-GB" sz="2400">
                <a:solidFill>
                  <a:schemeClr val="dk1"/>
                </a:solidFill>
              </a:rPr>
              <a:t>), bin(</a:t>
            </a:r>
            <a:r>
              <a:rPr lang="en-GB" sz="2400" b="1">
                <a:solidFill>
                  <a:schemeClr val="dk1"/>
                </a:solidFill>
              </a:rPr>
              <a:t>b</a:t>
            </a:r>
            <a:r>
              <a:rPr lang="en-GB" sz="2400">
                <a:solidFill>
                  <a:schemeClr val="dk1"/>
                </a:solidFill>
              </a:rPr>
              <a:t>))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en-GB" sz="2400"/>
              <a:t>Given the ProNE trained models, how well can they:</a:t>
            </a:r>
            <a:endParaRPr sz="2400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Remember from train (bin&lt;=train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Predict the future (</a:t>
            </a:r>
            <a:r>
              <a:rPr lang="en-GB" sz="2400" b="1">
                <a:solidFill>
                  <a:schemeClr val="dk1"/>
                </a:solidFill>
              </a:rPr>
              <a:t>bin&gt;train split)</a:t>
            </a:r>
            <a:endParaRPr sz="2400" b="1"/>
          </a:p>
          <a:p>
            <a:pPr marL="1219170" lvl="1" indent="-423323">
              <a:buSzPts val="1400"/>
              <a:buChar char="-"/>
            </a:pPr>
            <a:r>
              <a:rPr lang="en-GB" sz="2400" b="1"/>
              <a:t>Does this get harder as bin &gt;&gt; train split?</a:t>
            </a:r>
            <a:endParaRPr sz="2400" b="1"/>
          </a:p>
          <a:p>
            <a:endParaRPr sz="2400"/>
          </a:p>
          <a:p>
            <a:endParaRPr sz="24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767" y="1148668"/>
            <a:ext cx="5152032" cy="38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AC8836-F771-E3DD-FCC2-59E57D1E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F59EA-B383-687B-74DD-FB4DFFD3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494" y="1343397"/>
            <a:ext cx="9408813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/>
              <a:t>Forecasting with Text</a:t>
            </a:r>
            <a:endParaRPr/>
          </a:p>
        </p:txBody>
      </p:sp>
      <p:cxnSp>
        <p:nvCxnSpPr>
          <p:cNvPr id="114" name="Google Shape;114;p21"/>
          <p:cNvCxnSpPr/>
          <p:nvPr/>
        </p:nvCxnSpPr>
        <p:spPr>
          <a:xfrm>
            <a:off x="2130467" y="2737093"/>
            <a:ext cx="8403200" cy="3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C5572-4859-9B0C-4848-8D71EE63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9E6708-9D69-2B89-B12E-9AE83A9B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17" y="1356968"/>
            <a:ext cx="9756576" cy="53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FB760-6A19-C0FC-063B-4046E387F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Forecasting from Bin 46 - Full Picture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1" y="1435036"/>
            <a:ext cx="9818112" cy="53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6CC031-AB35-BF4B-A556-256A6CD1A7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CD410E-05C3-FDD1-24F2-94B84BA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EEC0E-93C8-FF6E-44AF-4B468BCD8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26" y="1812513"/>
            <a:ext cx="5334000" cy="4351338"/>
          </a:xfrm>
        </p:spPr>
        <p:txBody>
          <a:bodyPr/>
          <a:lstStyle/>
          <a:p>
            <a:r>
              <a:rPr lang="en-US" sz="2800" dirty="0" err="1"/>
              <a:t>ProNE</a:t>
            </a:r>
            <a:r>
              <a:rPr lang="en-US" sz="2800" dirty="0"/>
              <a:t> (Context) </a:t>
            </a:r>
            <a:r>
              <a:rPr lang="en-US" dirty="0"/>
              <a:t>&gt;&gt; Specter (Text)</a:t>
            </a:r>
          </a:p>
          <a:p>
            <a:r>
              <a:rPr lang="en-US" dirty="0"/>
              <a:t>E</a:t>
            </a:r>
            <a:r>
              <a:rPr lang="en-US" sz="2800" dirty="0"/>
              <a:t>nsemb</a:t>
            </a:r>
            <a:r>
              <a:rPr lang="en-US" dirty="0"/>
              <a:t>les are better</a:t>
            </a:r>
          </a:p>
          <a:p>
            <a:pPr lvl="1"/>
            <a:r>
              <a:rPr lang="en-US" dirty="0"/>
              <a:t>than either by itself</a:t>
            </a:r>
          </a:p>
          <a:p>
            <a:r>
              <a:rPr lang="en-US" sz="2800" dirty="0"/>
              <a:t>Text is most helpful</a:t>
            </a:r>
          </a:p>
          <a:p>
            <a:pPr lvl="1"/>
            <a:r>
              <a:rPr lang="en-US" dirty="0"/>
              <a:t>when links are not working well</a:t>
            </a:r>
          </a:p>
          <a:p>
            <a:pPr lvl="1"/>
            <a:r>
              <a:rPr lang="en-US" dirty="0"/>
              <a:t>i.e., long-term forecasting</a:t>
            </a:r>
          </a:p>
          <a:p>
            <a:endParaRPr lang="en-US" dirty="0"/>
          </a:p>
        </p:txBody>
      </p:sp>
      <p:pic>
        <p:nvPicPr>
          <p:cNvPr id="7" name="Google Shape;169;p28">
            <a:extLst>
              <a:ext uri="{FF2B5EF4-FFF2-40B4-BE49-F238E27FC236}">
                <a16:creationId xmlns:a16="http://schemas.microsoft.com/office/drawing/2014/main" id="{6367F341-9B00-BFEE-BFFE-6E8EFA0D999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6414" y="1825626"/>
            <a:ext cx="642968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F57331C-1FE9-DD7E-A1D9-8FA5025E2352}"/>
              </a:ext>
            </a:extLst>
          </p:cNvPr>
          <p:cNvSpPr/>
          <p:nvPr/>
        </p:nvSpPr>
        <p:spPr>
          <a:xfrm>
            <a:off x="7573618" y="2713382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A191237-E7CA-AE09-4173-E87C212E8468}"/>
              </a:ext>
            </a:extLst>
          </p:cNvPr>
          <p:cNvSpPr/>
          <p:nvPr/>
        </p:nvSpPr>
        <p:spPr>
          <a:xfrm rot="12905759">
            <a:off x="11678014" y="2088254"/>
            <a:ext cx="484632" cy="655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2B0B42D4-215E-6256-C2DB-B7F3A662F1E3}"/>
              </a:ext>
            </a:extLst>
          </p:cNvPr>
          <p:cNvSpPr/>
          <p:nvPr/>
        </p:nvSpPr>
        <p:spPr>
          <a:xfrm rot="2772318">
            <a:off x="8328461" y="4445173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DC377E-15FB-833D-24CE-5D6226474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9D6CC-7D1D-9895-FE2D-FACD45BF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 Deliverables</a:t>
            </a:r>
            <a:br>
              <a:rPr lang="en-US" dirty="0"/>
            </a:br>
            <a:r>
              <a:rPr lang="en-US" sz="4400" dirty="0">
                <a:hlinkClick r:id="rId2"/>
              </a:rPr>
              <a:t>https://kwchurch.github.io/</a:t>
            </a:r>
            <a:r>
              <a:rPr lang="en-US" sz="44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6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3421-FB2B-D278-FB53-A889D0CF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40" y="365125"/>
            <a:ext cx="3382106" cy="306387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Challenge:</a:t>
            </a:r>
            <a:br>
              <a:rPr lang="en-US" dirty="0"/>
            </a:br>
            <a:r>
              <a:rPr lang="en-US" dirty="0"/>
              <a:t>Hall of Mirrors</a:t>
            </a:r>
            <a:br>
              <a:rPr lang="en-US" dirty="0"/>
            </a:br>
            <a:r>
              <a:rPr lang="en-US" sz="3100" dirty="0"/>
              <a:t>(too many matches)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Jan 12: Reuters 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D4CE64-A06F-6DDC-33B2-055391A8A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14299" y="172597"/>
            <a:ext cx="4451226" cy="6512805"/>
          </a:xfrm>
        </p:spPr>
      </p:pic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C4EF99-6678-70CD-D45B-751FE81DEA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04775" y="0"/>
            <a:ext cx="5074088" cy="6781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18A2B0-E0AA-8A4E-767C-D7EEA3311781}"/>
              </a:ext>
            </a:extLst>
          </p:cNvPr>
          <p:cNvSpPr txBox="1"/>
          <p:nvPr/>
        </p:nvSpPr>
        <p:spPr>
          <a:xfrm>
            <a:off x="70339" y="5988494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https://www.who.int/emergencies/disease-outbreak-news/item/2009_01_14a-en</a:t>
            </a:r>
            <a:r>
              <a:rPr lang="en-US" sz="1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F9B8A-106A-427E-116F-C4E5DD3D61E6}"/>
              </a:ext>
            </a:extLst>
          </p:cNvPr>
          <p:cNvSpPr txBox="1"/>
          <p:nvPr/>
        </p:nvSpPr>
        <p:spPr>
          <a:xfrm>
            <a:off x="57885" y="5403719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https://promedmail.org/promed-post/?id=20090113.0142</a:t>
            </a:r>
            <a:r>
              <a:rPr lang="en-US" sz="1600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1FF7C-EC23-1927-AD4E-9D3F998220D2}"/>
              </a:ext>
            </a:extLst>
          </p:cNvPr>
          <p:cNvCxnSpPr>
            <a:cxnSpLocks/>
          </p:cNvCxnSpPr>
          <p:nvPr/>
        </p:nvCxnSpPr>
        <p:spPr>
          <a:xfrm>
            <a:off x="2689334" y="2517818"/>
            <a:ext cx="1404205" cy="13540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1D8857-0F02-4BFB-D9B2-B2990490D80E}"/>
              </a:ext>
            </a:extLst>
          </p:cNvPr>
          <p:cNvCxnSpPr>
            <a:cxnSpLocks/>
          </p:cNvCxnSpPr>
          <p:nvPr/>
        </p:nvCxnSpPr>
        <p:spPr>
          <a:xfrm flipV="1">
            <a:off x="2760772" y="1897062"/>
            <a:ext cx="1332767" cy="1027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770D45-A786-5BFC-9209-F21D4550A955}"/>
              </a:ext>
            </a:extLst>
          </p:cNvPr>
          <p:cNvCxnSpPr>
            <a:cxnSpLocks/>
          </p:cNvCxnSpPr>
          <p:nvPr/>
        </p:nvCxnSpPr>
        <p:spPr>
          <a:xfrm>
            <a:off x="2355959" y="3319836"/>
            <a:ext cx="5742504" cy="2254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9AA214-AF01-4C4E-944E-FE2CAAFD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" t="88867" r="29103"/>
          <a:stretch/>
        </p:blipFill>
        <p:spPr>
          <a:xfrm>
            <a:off x="6379844" y="4536289"/>
            <a:ext cx="5812156" cy="13586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FCAFC7-53E3-3090-BD68-DDBE553EF37E}"/>
              </a:ext>
            </a:extLst>
          </p:cNvPr>
          <p:cNvSpPr/>
          <p:nvPr/>
        </p:nvSpPr>
        <p:spPr>
          <a:xfrm>
            <a:off x="4055633" y="5948979"/>
            <a:ext cx="3103581" cy="736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DBDF9-75AD-8C92-BB68-664FDCF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846A-55A9-D88B-A32B-95B90296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52361"/>
            <a:ext cx="10515600" cy="1018047"/>
          </a:xfrm>
        </p:spPr>
        <p:txBody>
          <a:bodyPr/>
          <a:lstStyle/>
          <a:p>
            <a:r>
              <a:rPr lang="en-US" dirty="0"/>
              <a:t>URLs about Egypt &amp; Avian Flu</a:t>
            </a:r>
          </a:p>
        </p:txBody>
      </p:sp>
      <p:pic>
        <p:nvPicPr>
          <p:cNvPr id="6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F9515A47-2023-7E56-F455-1AA7FB2F7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07" y="2113195"/>
            <a:ext cx="12372086" cy="4321625"/>
          </a:xfr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E370A29-1095-DC16-5B68-154D4DD06B4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89861" y="107877"/>
          <a:ext cx="4541177" cy="73697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1757">
                  <a:extLst>
                    <a:ext uri="{9D8B030D-6E8A-4147-A177-3AD203B41FA5}">
                      <a16:colId xmlns:a16="http://schemas.microsoft.com/office/drawing/2014/main" val="2053835781"/>
                    </a:ext>
                  </a:extLst>
                </a:gridCol>
                <a:gridCol w="1949420">
                  <a:extLst>
                    <a:ext uri="{9D8B030D-6E8A-4147-A177-3AD203B41FA5}">
                      <a16:colId xmlns:a16="http://schemas.microsoft.com/office/drawing/2014/main" val="1393481938"/>
                    </a:ext>
                  </a:extLst>
                </a:gridCol>
              </a:tblGrid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Date of WHO URL</a:t>
                      </a: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Days since </a:t>
                      </a:r>
                      <a:r>
                        <a:rPr lang="en-US" sz="1600" b="1" i="0" u="sng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prev</a:t>
                      </a:r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report</a:t>
                      </a: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27198516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14,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3312488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26,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67024296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5,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911147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9,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2819331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542272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56975457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0687382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3373762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30,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70866465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8,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95027095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17,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27904246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27503094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3815420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May 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45813510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15,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738406473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1005336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28,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1134513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June 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5461193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July 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814696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August 11, 2009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7545119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August 31,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78556620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September 24,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73878026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20,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020792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27,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2644099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December 21,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653856744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January 28, 2010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397547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0CC0FC-0A8F-8157-1D13-38585BC6923E}"/>
              </a:ext>
            </a:extLst>
          </p:cNvPr>
          <p:cNvSpPr txBox="1"/>
          <p:nvPr/>
        </p:nvSpPr>
        <p:spPr>
          <a:xfrm>
            <a:off x="5742002" y="2537190"/>
            <a:ext cx="1406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</a:rPr>
              <a:t>ProMED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44841E-DC78-9BB1-F5AD-68FBDE76D947}"/>
              </a:ext>
            </a:extLst>
          </p:cNvPr>
          <p:cNvSpPr txBox="1">
            <a:spLocks/>
          </p:cNvSpPr>
          <p:nvPr/>
        </p:nvSpPr>
        <p:spPr>
          <a:xfrm>
            <a:off x="480818" y="845071"/>
            <a:ext cx="3786948" cy="139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Jan 12: Reuters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F364E9-C5E8-7959-5581-0498C2F89FEC}"/>
              </a:ext>
            </a:extLst>
          </p:cNvPr>
          <p:cNvCxnSpPr>
            <a:cxnSpLocks/>
          </p:cNvCxnSpPr>
          <p:nvPr/>
        </p:nvCxnSpPr>
        <p:spPr>
          <a:xfrm>
            <a:off x="2960077" y="1658815"/>
            <a:ext cx="1606786" cy="3277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B64A43-E293-C423-B1D4-00A8A00B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" t="88867" r="29103"/>
          <a:stretch/>
        </p:blipFill>
        <p:spPr>
          <a:xfrm>
            <a:off x="3361846" y="1025052"/>
            <a:ext cx="4849159" cy="11334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98DC-037E-5A81-4B01-B5F361991AA3}"/>
              </a:ext>
            </a:extLst>
          </p:cNvPr>
          <p:cNvCxnSpPr>
            <a:cxnSpLocks/>
          </p:cNvCxnSpPr>
          <p:nvPr/>
        </p:nvCxnSpPr>
        <p:spPr>
          <a:xfrm flipV="1">
            <a:off x="2620108" y="590219"/>
            <a:ext cx="5832230" cy="13558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6E4FAA-5173-6222-1C87-21847B4BEDF4}"/>
              </a:ext>
            </a:extLst>
          </p:cNvPr>
          <p:cNvSpPr/>
          <p:nvPr/>
        </p:nvSpPr>
        <p:spPr>
          <a:xfrm>
            <a:off x="2098089" y="6313611"/>
            <a:ext cx="5609766" cy="428402"/>
          </a:xfrm>
          <a:prstGeom prst="wedgeRectCallout">
            <a:avLst>
              <a:gd name="adj1" fmla="val 54972"/>
              <a:gd name="adj2" fmla="val -83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19% of 2009 WHO reports mention “Egypt” &amp; “Avian”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94924-B4A9-158F-03F0-C800EDE2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3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CB05-6805-8A0C-CC32-47C47652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/ </a:t>
            </a:r>
            <a:r>
              <a:rPr lang="en-US" dirty="0" err="1"/>
              <a:t>ProMED</a:t>
            </a:r>
            <a:r>
              <a:rPr lang="en-US" dirty="0"/>
              <a:t> (Preliminary)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1955E0-E817-AE24-2C6A-1401E809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65"/>
            <a:ext cx="10515600" cy="462819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ProMED</a:t>
            </a:r>
            <a:r>
              <a:rPr lang="en-US" dirty="0"/>
              <a:t> has more resolution </a:t>
            </a:r>
          </a:p>
          <a:p>
            <a:pPr lvl="1"/>
            <a:r>
              <a:rPr lang="en-US" dirty="0"/>
              <a:t>23x More reports (</a:t>
            </a:r>
            <a:r>
              <a:rPr lang="en-US" dirty="0">
                <a:solidFill>
                  <a:srgbClr val="090909"/>
                </a:solidFill>
                <a:effectLst/>
              </a:rPr>
              <a:t>2384/year vs. 102/year)</a:t>
            </a:r>
            <a:endParaRPr lang="en-US" dirty="0"/>
          </a:p>
          <a:p>
            <a:pPr lvl="1"/>
            <a:r>
              <a:rPr lang="en-US" dirty="0"/>
              <a:t>More content per report</a:t>
            </a:r>
          </a:p>
          <a:p>
            <a:pPr lvl="1"/>
            <a:r>
              <a:rPr lang="en-US" dirty="0"/>
              <a:t>More citations to sources</a:t>
            </a:r>
          </a:p>
          <a:p>
            <a:r>
              <a:rPr lang="en-US" dirty="0"/>
              <a:t>If </a:t>
            </a:r>
            <a:r>
              <a:rPr lang="en-US" i="1" dirty="0"/>
              <a:t>less is more</a:t>
            </a:r>
          </a:p>
          <a:p>
            <a:pPr lvl="1"/>
            <a:r>
              <a:rPr lang="en-US" dirty="0"/>
              <a:t>then WHO is brief and to the point</a:t>
            </a:r>
          </a:p>
          <a:p>
            <a:r>
              <a:rPr lang="en-US" dirty="0"/>
              <a:t>Alternative hypothesis:</a:t>
            </a:r>
          </a:p>
          <a:p>
            <a:pPr lvl="1"/>
            <a:r>
              <a:rPr lang="en-US" i="1" dirty="0"/>
              <a:t>More is more </a:t>
            </a:r>
            <a:r>
              <a:rPr lang="en-US" dirty="0"/>
              <a:t>(but useful to summarize with timelines)</a:t>
            </a:r>
          </a:p>
          <a:p>
            <a:pPr lvl="1"/>
            <a:r>
              <a:rPr lang="en-US" dirty="0"/>
              <a:t>Challenge for Information Retrieval/Summarization:  find the bigger picture</a:t>
            </a:r>
          </a:p>
          <a:p>
            <a:r>
              <a:rPr lang="en-US" dirty="0"/>
              <a:t>Failure to find (so far)</a:t>
            </a:r>
          </a:p>
          <a:p>
            <a:pPr lvl="1"/>
            <a:r>
              <a:rPr lang="en-US" dirty="0"/>
              <a:t>Not prepared to say that WHO is late because of politics</a:t>
            </a:r>
          </a:p>
        </p:txBody>
      </p:sp>
      <p:pic>
        <p:nvPicPr>
          <p:cNvPr id="7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CC41ABD1-6A71-5369-A8F9-A4C4FDF8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56" y="2401644"/>
            <a:ext cx="5195945" cy="18149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9CB86-193E-6C52-3E89-3BACACDF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37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More than Word Overlap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1448-6C00-0807-AACA-29A6A325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 (for Final Presentation on YouTube)</a:t>
            </a:r>
            <a:br>
              <a:rPr lang="en-US" dirty="0"/>
            </a:br>
            <a:r>
              <a:rPr lang="en-US" sz="4400" dirty="0">
                <a:hlinkClick r:id="rId2"/>
              </a:rPr>
              <a:t>https://kwchurch.github.io/</a:t>
            </a:r>
            <a:r>
              <a:rPr lang="en-US" sz="4400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141A-A9FE-3D42-1FF1-7723685F6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DF9D5-C01B-3AB4-9068-F4AA6E48EB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 (Ken) – 20 min</a:t>
            </a:r>
          </a:p>
          <a:p>
            <a:r>
              <a:rPr lang="en-US" dirty="0"/>
              <a:t>Centroids/Related Work </a:t>
            </a:r>
          </a:p>
          <a:p>
            <a:pPr lvl="1"/>
            <a:r>
              <a:rPr lang="en-US" dirty="0"/>
              <a:t>(Rodolfo) – 15 min</a:t>
            </a:r>
          </a:p>
          <a:p>
            <a:r>
              <a:rPr lang="en-US" dirty="0"/>
              <a:t>Bins </a:t>
            </a:r>
          </a:p>
          <a:p>
            <a:pPr lvl="1"/>
            <a:r>
              <a:rPr lang="en-US" dirty="0"/>
              <a:t>(Shabnam) – 15 min</a:t>
            </a:r>
          </a:p>
          <a:p>
            <a:pPr lvl="1"/>
            <a:r>
              <a:rPr lang="en-US" dirty="0"/>
              <a:t>Forecasting over time</a:t>
            </a:r>
          </a:p>
          <a:p>
            <a:pPr lvl="1"/>
            <a:r>
              <a:rPr lang="en-US" dirty="0"/>
              <a:t>Losses + Time &amp; Space</a:t>
            </a:r>
          </a:p>
          <a:p>
            <a:r>
              <a:rPr lang="en-US" dirty="0"/>
              <a:t>Production Runs </a:t>
            </a:r>
          </a:p>
          <a:p>
            <a:pPr lvl="1"/>
            <a:r>
              <a:rPr lang="en-US" dirty="0"/>
              <a:t>(Ben) – 10 min</a:t>
            </a:r>
          </a:p>
          <a:p>
            <a:pPr lvl="1"/>
            <a:r>
              <a:rPr lang="en-US" dirty="0"/>
              <a:t>Time &amp; Space</a:t>
            </a:r>
          </a:p>
          <a:p>
            <a:r>
              <a:rPr lang="en-US" dirty="0"/>
              <a:t>Break – 30 minutes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A3A76-E708-52A3-6858-3EB002C9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1.5 hours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646ECA-D6E9-621C-B836-52FB304B5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Perplexity (</a:t>
            </a:r>
            <a:r>
              <a:rPr lang="en-US" dirty="0" err="1"/>
              <a:t>Abteen</a:t>
            </a:r>
            <a:r>
              <a:rPr lang="en-US" dirty="0"/>
              <a:t>) – 20 min</a:t>
            </a:r>
          </a:p>
          <a:p>
            <a:pPr lvl="1"/>
            <a:r>
              <a:rPr lang="en-US" dirty="0"/>
              <a:t>Random Walks (Peter) – 10 min</a:t>
            </a:r>
          </a:p>
          <a:p>
            <a:pPr lvl="1"/>
            <a:r>
              <a:rPr lang="en-US" dirty="0"/>
              <a:t>Local Citation Prediction (Peter) – 10 min</a:t>
            </a:r>
          </a:p>
          <a:p>
            <a:pPr lvl="1"/>
            <a:r>
              <a:rPr lang="en-US" dirty="0"/>
              <a:t>Time prediction (Melissa) – 15 min</a:t>
            </a:r>
          </a:p>
          <a:p>
            <a:pPr lvl="1"/>
            <a:r>
              <a:rPr lang="en-US" dirty="0"/>
              <a:t>GNNs (Sandeep, Hui) – 15 min</a:t>
            </a:r>
          </a:p>
          <a:p>
            <a:r>
              <a:rPr lang="en-US" dirty="0"/>
              <a:t>Deliverables/Conclusions </a:t>
            </a:r>
          </a:p>
          <a:p>
            <a:pPr lvl="1"/>
            <a:r>
              <a:rPr lang="en-US" dirty="0"/>
              <a:t>(Ken) – 5 minutes</a:t>
            </a:r>
          </a:p>
          <a:p>
            <a:r>
              <a:rPr lang="en-US" dirty="0"/>
              <a:t>Questions – 15 min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F089-9532-A03A-BA9E-515509B9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333F-E9BE-9B4C-1DDA-9071B0E1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8E82B99-BB72-D74B-A7EF-92763520E37A}"/>
              </a:ext>
            </a:extLst>
          </p:cNvPr>
          <p:cNvSpPr txBox="1">
            <a:spLocks/>
          </p:cNvSpPr>
          <p:nvPr/>
        </p:nvSpPr>
        <p:spPr>
          <a:xfrm>
            <a:off x="4133684" y="5715658"/>
            <a:ext cx="7808224" cy="94800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linkClick r:id="rId3"/>
              </a:rPr>
              <a:t>https://github.com/kwchurch/JSALT_Better_Together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044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9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33744</TotalTime>
  <Words>1830</Words>
  <Application>Microsoft Macintosh PowerPoint</Application>
  <PresentationFormat>Widescreen</PresentationFormat>
  <Paragraphs>411</Paragraphs>
  <Slides>38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Lato</vt:lpstr>
      <vt:lpstr>Menlo</vt:lpstr>
      <vt:lpstr>Merriweather</vt:lpstr>
      <vt:lpstr>Roboto</vt:lpstr>
      <vt:lpstr>Times</vt:lpstr>
      <vt:lpstr>Office Theme</vt:lpstr>
      <vt:lpstr>Better Together:  Text + Context</vt:lpstr>
      <vt:lpstr>Challenge:  Reasoning with Large Collections of Documents</vt:lpstr>
      <vt:lpstr>WHO/ProMed Application (Is Freeware &gt;&gt; Legit/Official/$$$ ?)</vt:lpstr>
      <vt:lpstr>Challenge: Hall of Mirrors (too many matches)  Jan 12: Reuters  Jan 13: ProMED Jan 14: WHO</vt:lpstr>
      <vt:lpstr>URLs about Egypt &amp; Avian Flu</vt:lpstr>
      <vt:lpstr>WHO / ProMED (Preliminary) Results</vt:lpstr>
      <vt:lpstr>Recommendation: More than Word Overlap</vt:lpstr>
      <vt:lpstr>Agenda (for Final Presentation on YouTube) https://kwchurch.github.io/ </vt:lpstr>
      <vt:lpstr>Semantic Scholar (S2): Significant Effort    (slide from Dan Weld)</vt:lpstr>
      <vt:lpstr>https://github.com/kwchurch/JSALT_Better_Together </vt:lpstr>
      <vt:lpstr>https://www.semanticscholar.org/product/api/gallery  </vt:lpstr>
      <vt:lpstr>Query: ``DeepWalk: Online Learning of…’’</vt:lpstr>
      <vt:lpstr>Recommendation: More than Word Overlap</vt:lpstr>
      <vt:lpstr>https://www.semanticscholar.org/product/api/gallery </vt:lpstr>
      <vt:lpstr>PowerPoint Presentation</vt:lpstr>
      <vt:lpstr>PowerPoint Presentation</vt:lpstr>
      <vt:lpstr>CS6120: Practical Natural Language Processing https://kwchurch.github.io/ </vt:lpstr>
      <vt:lpstr>Better Together: Text (Titles, Abstracts, Body); Context (Citations)</vt:lpstr>
      <vt:lpstr>Deliverables</vt:lpstr>
      <vt:lpstr>Opportunity: More Realistic Benchmarks</vt:lpstr>
      <vt:lpstr>Realities (Dirty): Missing Values</vt:lpstr>
      <vt:lpstr>Metcalfe’s Law (Network Effects)</vt:lpstr>
      <vt:lpstr>Better-Together Conjectures</vt:lpstr>
      <vt:lpstr>Opportunities</vt:lpstr>
      <vt:lpstr>PowerPoint Presentation</vt:lpstr>
      <vt:lpstr>It's tough to make predictions, especially about the future ― Yogi Berra</vt:lpstr>
      <vt:lpstr>Assign 200M papers to 100 bins (by time)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Classification </vt:lpstr>
      <vt:lpstr>Intrinsic Evaluation - Random Walk Forecasting </vt:lpstr>
      <vt:lpstr>Forecasting with Text</vt:lpstr>
      <vt:lpstr>Forecasting from Bin 46</vt:lpstr>
      <vt:lpstr>Forecasting from Bin 46 - Full Picture</vt:lpstr>
      <vt:lpstr>Better Together Observations</vt:lpstr>
      <vt:lpstr>Conclusion: Deliverables https://kwchurch.github.io/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Church, Kenneth</cp:lastModifiedBy>
  <cp:revision>165</cp:revision>
  <dcterms:created xsi:type="dcterms:W3CDTF">2023-06-05T19:42:53Z</dcterms:created>
  <dcterms:modified xsi:type="dcterms:W3CDTF">2023-09-08T18:44:04Z</dcterms:modified>
</cp:coreProperties>
</file>